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07" r:id="rId1"/>
  </p:sldMasterIdLst>
  <p:notesMasterIdLst>
    <p:notesMasterId r:id="rId4"/>
  </p:notesMasterIdLst>
  <p:sldIdLst>
    <p:sldId id="409" r:id="rId2"/>
    <p:sldId id="410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CCCC"/>
    <a:srgbClr val="0068B6"/>
    <a:srgbClr val="DDF1FF"/>
    <a:srgbClr val="00A496"/>
    <a:srgbClr val="0068B7"/>
    <a:srgbClr val="E7EAEF"/>
    <a:srgbClr val="93A1B7"/>
    <a:srgbClr val="005DA2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6766" autoAdjust="0"/>
  </p:normalViewPr>
  <p:slideViewPr>
    <p:cSldViewPr snapToGrid="0">
      <p:cViewPr varScale="1">
        <p:scale>
          <a:sx n="72" d="100"/>
          <a:sy n="72" d="100"/>
        </p:scale>
        <p:origin x="1613" y="77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1B5EB-C615-407A-8CF0-DCA842771CE9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B4096-D980-420C-8D10-697BD6BF87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73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36421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7338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58460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ベース（上部タイトル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6858000" cy="776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6578" y="297305"/>
            <a:ext cx="1696298" cy="216982"/>
          </a:xfrm>
        </p:spPr>
        <p:txBody>
          <a:bodyPr wrap="none">
            <a:spAutoFit/>
          </a:bodyPr>
          <a:lstStyle>
            <a:lvl1pPr>
              <a:defRPr sz="9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284208"/>
            <a:ext cx="222750" cy="208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97202" y="289392"/>
            <a:ext cx="271229" cy="187615"/>
          </a:xfrm>
        </p:spPr>
        <p:txBody>
          <a:bodyPr wrap="none">
            <a:spAutoFit/>
          </a:bodyPr>
          <a:lstStyle>
            <a:lvl1pPr algn="ctr">
              <a:defRPr sz="619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6615250" y="232208"/>
            <a:ext cx="0" cy="312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956901"/>
            <a:ext cx="6858000" cy="8528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6821" y="1300561"/>
            <a:ext cx="6304359" cy="116677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575" b="1">
                <a:solidFill>
                  <a:srgbClr val="0068B7"/>
                </a:solidFill>
              </a:defRPr>
            </a:lvl1pPr>
            <a:lvl2pPr marL="351855" indent="-151816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1125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02778" indent="-150923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BFFFDA-4559-C86B-840B-F7B4591028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76821" y="2903818"/>
            <a:ext cx="3070919" cy="6105599"/>
          </a:xfrm>
        </p:spPr>
        <p:txBody>
          <a:bodyPr>
            <a:normAutofit/>
          </a:bodyPr>
          <a:lstStyle>
            <a:lvl1pPr marL="128597" indent="-128597">
              <a:buFont typeface="Wingdings" panose="05000000000000000000" pitchFamily="2" charset="2"/>
              <a:buChar char="n"/>
              <a:defRPr sz="1125" b="1">
                <a:solidFill>
                  <a:srgbClr val="0068B7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5" name="コンテンツ プレースホルダー 3">
            <a:extLst>
              <a:ext uri="{FF2B5EF4-FFF2-40B4-BE49-F238E27FC236}">
                <a16:creationId xmlns:a16="http://schemas.microsoft.com/office/drawing/2014/main" id="{25C9BD88-41DF-04FD-F9E6-A128C61DF4F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510262" y="2903818"/>
            <a:ext cx="3070919" cy="6105599"/>
          </a:xfrm>
        </p:spPr>
        <p:txBody>
          <a:bodyPr>
            <a:normAutofit/>
          </a:bodyPr>
          <a:lstStyle>
            <a:lvl1pPr marL="128597" indent="-128597">
              <a:buFont typeface="Wingdings" panose="05000000000000000000" pitchFamily="2" charset="2"/>
              <a:buChar char="n"/>
              <a:defRPr sz="1125" b="1">
                <a:solidFill>
                  <a:srgbClr val="0068B7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D8D506-C6A3-83A5-3056-8BAC77477669}"/>
              </a:ext>
            </a:extLst>
          </p:cNvPr>
          <p:cNvSpPr txBox="1"/>
          <p:nvPr userDrawn="1"/>
        </p:nvSpPr>
        <p:spPr>
          <a:xfrm>
            <a:off x="30008" y="9574484"/>
            <a:ext cx="1569660" cy="1529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394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394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id="{A3054CB6-780C-E8AF-9664-F32994F3C5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6027288" y="251079"/>
            <a:ext cx="524675" cy="28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78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38186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7762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67448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96552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34729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99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13056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94298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4CE2-ED16-4095-A19F-20040812B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01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67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0" y="0"/>
            <a:ext cx="6858000" cy="1583816"/>
          </a:xfrm>
          <a:prstGeom prst="rect">
            <a:avLst/>
          </a:prstGeom>
          <a:solidFill>
            <a:srgbClr val="0068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0</a:t>
            </a:fld>
            <a:endParaRPr 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6412" y="46490"/>
            <a:ext cx="389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日本調剤グループの皆さまへ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61506" y="347503"/>
            <a:ext cx="6496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団体傷害保険　お手続きガイド</a:t>
            </a:r>
            <a:endParaRPr kumimoji="1" lang="en-US" altLang="ja-JP" sz="3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3543446" y="1049046"/>
            <a:ext cx="3055688" cy="4203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申込締切日　　</a:t>
            </a:r>
            <a:r>
              <a:rPr kumimoji="1" lang="ja-JP" altLang="en-US" b="1" dirty="0" smtClean="0">
                <a:solidFill>
                  <a:srgbClr val="FF5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毎月月末</a:t>
            </a:r>
            <a:endParaRPr kumimoji="1" lang="ja-JP" altLang="en-US" b="1" dirty="0">
              <a:solidFill>
                <a:srgbClr val="FF5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13161" y="1612639"/>
            <a:ext cx="6581555" cy="1426922"/>
            <a:chOff x="138222" y="1900169"/>
            <a:chExt cx="6581555" cy="1426922"/>
          </a:xfrm>
        </p:grpSpPr>
        <p:sp>
          <p:nvSpPr>
            <p:cNvPr id="7" name="角丸四角形 6"/>
            <p:cNvSpPr/>
            <p:nvPr/>
          </p:nvSpPr>
          <p:spPr>
            <a:xfrm>
              <a:off x="138222" y="1956610"/>
              <a:ext cx="6581555" cy="1370481"/>
            </a:xfrm>
            <a:prstGeom prst="roundRect">
              <a:avLst>
                <a:gd name="adj" fmla="val 5790"/>
              </a:avLst>
            </a:prstGeom>
            <a:solidFill>
              <a:schemeClr val="bg1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b="1" dirty="0">
                <a:solidFill>
                  <a:srgbClr val="0068B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59718" y="1900169"/>
              <a:ext cx="4678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１</a:t>
              </a:r>
              <a:r>
                <a:rPr kumimoji="1" lang="ja-JP" altLang="en-US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kumimoji="1" lang="ja-JP" altLang="en-US" sz="1400" b="1" dirty="0">
                <a:solidFill>
                  <a:srgbClr val="0068B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818710" y="2031961"/>
              <a:ext cx="3604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068B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お手続きページへの</a:t>
              </a:r>
              <a:r>
                <a:rPr kumimoji="1" lang="ja-JP" altLang="en-US" b="1" dirty="0" smtClean="0">
                  <a:solidFill>
                    <a:srgbClr val="0068B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アクセス</a:t>
              </a:r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719581" y="2422285"/>
              <a:ext cx="399784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右記の二次元コードまたは</a:t>
              </a:r>
              <a:r>
                <a:rPr kumimoji="1" lang="en-US" altLang="ja-JP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URL</a:t>
              </a:r>
              <a:r>
                <a:rPr kumimoji="1" lang="ja-JP" altLang="en-US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よりアクセスしてください</a:t>
              </a:r>
              <a:endParaRPr kumimoji="1" lang="ja-JP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5084574" y="2049474"/>
              <a:ext cx="1247080" cy="11883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719581" y="2664923"/>
              <a:ext cx="4180925" cy="638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●ご利用可能時間：</a:t>
              </a:r>
              <a:r>
                <a:rPr kumimoji="1" lang="en-US" altLang="ja-JP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</a:t>
              </a:r>
              <a:r>
                <a:rPr kumimoji="1" lang="ja-JP" altLang="en-US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kumimoji="1" lang="en-US" altLang="ja-JP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00~26</a:t>
              </a:r>
              <a:r>
                <a:rPr kumimoji="1" lang="ja-JP" altLang="en-US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kumimoji="1" lang="en-US" altLang="ja-JP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30</a:t>
              </a:r>
            </a:p>
            <a:p>
              <a:r>
                <a:rPr kumimoji="1" lang="ja-JP" altLang="en-US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●</a:t>
              </a:r>
              <a:r>
                <a:rPr kumimoji="1" lang="en-US" altLang="ja-JP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URL</a:t>
              </a:r>
              <a:r>
                <a:rPr kumimoji="1" lang="en-US" altLang="ja-JP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:</a:t>
              </a:r>
              <a:r>
                <a:rPr kumimoji="1" lang="en-US" altLang="ja-JP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################################################</a:t>
              </a:r>
            </a:p>
          </p:txBody>
        </p:sp>
      </p:grpSp>
      <p:sp>
        <p:nvSpPr>
          <p:cNvPr id="16" name="角丸四角形 15"/>
          <p:cNvSpPr/>
          <p:nvPr/>
        </p:nvSpPr>
        <p:spPr>
          <a:xfrm>
            <a:off x="138222" y="3123324"/>
            <a:ext cx="6581555" cy="6701398"/>
          </a:xfrm>
          <a:prstGeom prst="roundRect">
            <a:avLst>
              <a:gd name="adj" fmla="val 2011"/>
            </a:avLst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b="1" dirty="0">
              <a:solidFill>
                <a:srgbClr val="0068B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>
            <a:off x="236560" y="3175841"/>
            <a:ext cx="4185322" cy="584775"/>
            <a:chOff x="244758" y="3787290"/>
            <a:chExt cx="4185322" cy="584775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244758" y="3787290"/>
              <a:ext cx="4678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２</a:t>
              </a:r>
              <a:r>
                <a:rPr kumimoji="1" lang="ja-JP" altLang="en-US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kumimoji="1" lang="ja-JP" altLang="en-US" sz="1400" b="1" dirty="0">
                <a:solidFill>
                  <a:srgbClr val="0068B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825643" y="3897552"/>
              <a:ext cx="3604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rgbClr val="0068B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お手続き方法</a:t>
              </a:r>
              <a:endParaRPr kumimoji="1" lang="ja-JP" altLang="en-US" dirty="0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2650676" y="4026924"/>
            <a:ext cx="1610192" cy="1488137"/>
          </a:xfrm>
          <a:prstGeom prst="rect">
            <a:avLst/>
          </a:prstGeom>
          <a:noFill/>
          <a:ln>
            <a:solidFill>
              <a:srgbClr val="00A4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4843953" y="4007035"/>
            <a:ext cx="1610192" cy="2058529"/>
          </a:xfrm>
          <a:prstGeom prst="rect">
            <a:avLst/>
          </a:prstGeom>
          <a:noFill/>
          <a:ln>
            <a:solidFill>
              <a:srgbClr val="00A4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/>
          <p:cNvGrpSpPr/>
          <p:nvPr/>
        </p:nvGrpSpPr>
        <p:grpSpPr>
          <a:xfrm>
            <a:off x="2595867" y="3668336"/>
            <a:ext cx="1654073" cy="307777"/>
            <a:chOff x="235196" y="4484185"/>
            <a:chExt cx="1867157" cy="289767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289736" y="4519219"/>
              <a:ext cx="1812617" cy="246301"/>
              <a:chOff x="289736" y="4519219"/>
              <a:chExt cx="1812617" cy="246301"/>
            </a:xfrm>
          </p:grpSpPr>
          <p:sp>
            <p:nvSpPr>
              <p:cNvPr id="31" name="角丸四角形 30"/>
              <p:cNvSpPr/>
              <p:nvPr/>
            </p:nvSpPr>
            <p:spPr>
              <a:xfrm>
                <a:off x="372611" y="4519544"/>
                <a:ext cx="1729742" cy="236655"/>
              </a:xfrm>
              <a:prstGeom prst="round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テキスト ボックス 31"/>
              <p:cNvSpPr txBox="1"/>
              <p:nvPr/>
            </p:nvSpPr>
            <p:spPr>
              <a:xfrm>
                <a:off x="561509" y="4519219"/>
                <a:ext cx="1380364" cy="246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ポップアップ画面</a:t>
                </a:r>
                <a:endParaRPr kumimoji="1" lang="ja-JP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3" name="楕円 32"/>
              <p:cNvSpPr/>
              <p:nvPr/>
            </p:nvSpPr>
            <p:spPr>
              <a:xfrm>
                <a:off x="289736" y="4523714"/>
                <a:ext cx="287289" cy="232486"/>
              </a:xfrm>
              <a:prstGeom prst="ellipse">
                <a:avLst/>
              </a:prstGeom>
              <a:solidFill>
                <a:srgbClr val="00A49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235196" y="4484185"/>
              <a:ext cx="405557" cy="289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２　</a:t>
              </a:r>
              <a:endPara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4712016" y="3689755"/>
            <a:ext cx="1833882" cy="445103"/>
            <a:chOff x="257299" y="4497576"/>
            <a:chExt cx="1725744" cy="419057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289737" y="4510959"/>
              <a:ext cx="1693306" cy="405674"/>
              <a:chOff x="289737" y="4510959"/>
              <a:chExt cx="1693306" cy="405674"/>
            </a:xfrm>
          </p:grpSpPr>
          <p:sp>
            <p:nvSpPr>
              <p:cNvPr id="37" name="角丸四角形 36"/>
              <p:cNvSpPr/>
              <p:nvPr/>
            </p:nvSpPr>
            <p:spPr>
              <a:xfrm>
                <a:off x="372611" y="4519544"/>
                <a:ext cx="1507362" cy="236655"/>
              </a:xfrm>
              <a:prstGeom prst="round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テキスト ボックス 37"/>
              <p:cNvSpPr txBox="1"/>
              <p:nvPr/>
            </p:nvSpPr>
            <p:spPr>
              <a:xfrm>
                <a:off x="602679" y="4510959"/>
                <a:ext cx="1380364" cy="4056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被</a:t>
                </a:r>
                <a:r>
                  <a:rPr kumimoji="1" lang="ja-JP" altLang="en-US" sz="11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保険者追加画面</a:t>
                </a:r>
                <a:endParaRPr kumimoji="1" lang="ja-JP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" name="楕円 38"/>
              <p:cNvSpPr/>
              <p:nvPr/>
            </p:nvSpPr>
            <p:spPr>
              <a:xfrm>
                <a:off x="289737" y="4523714"/>
                <a:ext cx="257628" cy="232486"/>
              </a:xfrm>
              <a:prstGeom prst="ellipse">
                <a:avLst/>
              </a:prstGeom>
              <a:solidFill>
                <a:srgbClr val="00A49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257299" y="4497576"/>
              <a:ext cx="286154" cy="289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３</a:t>
              </a:r>
              <a:r>
                <a:rPr kumimoji="1" lang="ja-JP" altLang="en-US" sz="1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2658419" y="5530393"/>
            <a:ext cx="1698150" cy="646331"/>
            <a:chOff x="2570900" y="6400586"/>
            <a:chExt cx="1698150" cy="646331"/>
          </a:xfrm>
        </p:grpSpPr>
        <p:sp>
          <p:nvSpPr>
            <p:cNvPr id="45" name="テキスト ボックス 44"/>
            <p:cNvSpPr txBox="1"/>
            <p:nvPr/>
          </p:nvSpPr>
          <p:spPr>
            <a:xfrm>
              <a:off x="2585960" y="6400586"/>
              <a:ext cx="16830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900" b="1" dirty="0" smtClean="0">
                  <a:solidFill>
                    <a:srgbClr val="FF5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「いいえ」</a:t>
              </a:r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を選択してください。</a:t>
              </a:r>
              <a:endParaRPr kumimoji="1" lang="en-US" altLang="ja-JP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次</a:t>
              </a:r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画面で個人情報の取扱いについて案内を確認の上、次へ進んでください。</a:t>
              </a:r>
              <a:endParaRPr kumimoji="1" lang="ja-JP" alt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楕円 50"/>
            <p:cNvSpPr/>
            <p:nvPr/>
          </p:nvSpPr>
          <p:spPr>
            <a:xfrm>
              <a:off x="2570900" y="6433076"/>
              <a:ext cx="160948" cy="156572"/>
            </a:xfrm>
            <a:prstGeom prst="ellipse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４</a:t>
              </a: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282993" y="3692293"/>
            <a:ext cx="1942109" cy="2820734"/>
            <a:chOff x="236351" y="3953151"/>
            <a:chExt cx="1942109" cy="2820734"/>
          </a:xfrm>
        </p:grpSpPr>
        <p:grpSp>
          <p:nvGrpSpPr>
            <p:cNvPr id="24" name="グループ化 23"/>
            <p:cNvGrpSpPr/>
            <p:nvPr/>
          </p:nvGrpSpPr>
          <p:grpSpPr>
            <a:xfrm>
              <a:off x="236351" y="3953151"/>
              <a:ext cx="1766072" cy="307777"/>
              <a:chOff x="231333" y="4492986"/>
              <a:chExt cx="1993584" cy="289767"/>
            </a:xfrm>
          </p:grpSpPr>
          <p:grpSp>
            <p:nvGrpSpPr>
              <p:cNvPr id="22" name="グループ化 21"/>
              <p:cNvGrpSpPr/>
              <p:nvPr/>
            </p:nvGrpSpPr>
            <p:grpSpPr>
              <a:xfrm>
                <a:off x="289736" y="4513006"/>
                <a:ext cx="1935181" cy="243194"/>
                <a:chOff x="289736" y="4513006"/>
                <a:chExt cx="1935181" cy="243194"/>
              </a:xfrm>
            </p:grpSpPr>
            <p:sp>
              <p:nvSpPr>
                <p:cNvPr id="19" name="角丸四角形 18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900"/>
                </a:p>
              </p:txBody>
            </p:sp>
            <p:sp>
              <p:nvSpPr>
                <p:cNvPr id="20" name="テキスト ボックス 19"/>
                <p:cNvSpPr txBox="1"/>
                <p:nvPr/>
              </p:nvSpPr>
              <p:spPr>
                <a:xfrm>
                  <a:off x="572279" y="4513006"/>
                  <a:ext cx="1185528" cy="2173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トップ画面</a:t>
                  </a:r>
                  <a:endParaRPr kumimoji="1" lang="ja-JP" alt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21" name="楕円 20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900"/>
                </a:p>
              </p:txBody>
            </p:sp>
          </p:grpSp>
          <p:sp>
            <p:nvSpPr>
              <p:cNvPr id="23" name="テキスト ボックス 22"/>
              <p:cNvSpPr txBox="1"/>
              <p:nvPr/>
            </p:nvSpPr>
            <p:spPr>
              <a:xfrm>
                <a:off x="231333" y="4492986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r>
                  <a:rPr kumimoji="1" lang="ja-JP" altLang="en-US" sz="9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</a:p>
            </p:txBody>
          </p:sp>
        </p:grpSp>
        <p:sp>
          <p:nvSpPr>
            <p:cNvPr id="25" name="正方形/長方形 24"/>
            <p:cNvSpPr/>
            <p:nvPr/>
          </p:nvSpPr>
          <p:spPr>
            <a:xfrm>
              <a:off x="392231" y="4281924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grpSp>
          <p:nvGrpSpPr>
            <p:cNvPr id="55" name="グループ化 54"/>
            <p:cNvGrpSpPr/>
            <p:nvPr/>
          </p:nvGrpSpPr>
          <p:grpSpPr>
            <a:xfrm>
              <a:off x="426337" y="6404553"/>
              <a:ext cx="1752123" cy="369332"/>
              <a:chOff x="2516927" y="6400586"/>
              <a:chExt cx="1752123" cy="369332"/>
            </a:xfrm>
          </p:grpSpPr>
          <p:sp>
            <p:nvSpPr>
              <p:cNvPr id="56" name="テキスト ボックス 55"/>
              <p:cNvSpPr txBox="1"/>
              <p:nvPr/>
            </p:nvSpPr>
            <p:spPr>
              <a:xfrm>
                <a:off x="2585960" y="6400586"/>
                <a:ext cx="16830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9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をご確認のうえ　　　を押して次に進んでください</a:t>
                </a:r>
                <a:endParaRPr kumimoji="1" lang="ja-JP" alt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" name="楕円 56"/>
              <p:cNvSpPr/>
              <p:nvPr/>
            </p:nvSpPr>
            <p:spPr>
              <a:xfrm>
                <a:off x="2516927" y="643634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9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endParaRPr kumimoji="1" lang="ja-JP" altLang="en-US" sz="9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" name="楕円 57"/>
              <p:cNvSpPr/>
              <p:nvPr/>
            </p:nvSpPr>
            <p:spPr>
              <a:xfrm>
                <a:off x="2702762" y="6438867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9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</a:t>
                </a:r>
              </a:p>
            </p:txBody>
          </p:sp>
          <p:sp>
            <p:nvSpPr>
              <p:cNvPr id="59" name="楕円 58"/>
              <p:cNvSpPr/>
              <p:nvPr/>
            </p:nvSpPr>
            <p:spPr>
              <a:xfrm>
                <a:off x="3598737" y="642850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9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３</a:t>
                </a:r>
                <a:endParaRPr kumimoji="1" lang="ja-JP" altLang="en-US" sz="9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60" name="グループ化 59"/>
          <p:cNvGrpSpPr/>
          <p:nvPr/>
        </p:nvGrpSpPr>
        <p:grpSpPr>
          <a:xfrm>
            <a:off x="4799721" y="6082510"/>
            <a:ext cx="1660229" cy="784830"/>
            <a:chOff x="2504431" y="6342379"/>
            <a:chExt cx="1683090" cy="784830"/>
          </a:xfrm>
        </p:grpSpPr>
        <p:sp>
          <p:nvSpPr>
            <p:cNvPr id="61" name="テキスト ボックス 60"/>
            <p:cNvSpPr txBox="1"/>
            <p:nvPr/>
          </p:nvSpPr>
          <p:spPr>
            <a:xfrm>
              <a:off x="2504431" y="6342379"/>
              <a:ext cx="1683090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kumimoji="1" lang="ja-JP" altLang="en-US" sz="900" b="1" dirty="0" smtClean="0">
                  <a:solidFill>
                    <a:srgbClr val="FF5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「追加する」</a:t>
              </a:r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を押してください</a:t>
              </a:r>
              <a:endParaRPr kumimoji="1" lang="en-US" altLang="ja-JP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未加入者（被保険者追加）の方は、追加する</a:t>
              </a:r>
              <a:r>
                <a:rPr kumimoji="1" lang="ja-JP" altLang="en-US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を</a:t>
              </a:r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選択のうえ、被保険者情報を入力ください。</a:t>
              </a:r>
              <a:endParaRPr kumimoji="1" lang="en-US" altLang="ja-JP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endParaRPr kumimoji="1" lang="en-US" altLang="ja-JP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2" name="楕円 61"/>
            <p:cNvSpPr/>
            <p:nvPr/>
          </p:nvSpPr>
          <p:spPr>
            <a:xfrm>
              <a:off x="2617129" y="6360954"/>
              <a:ext cx="160948" cy="156572"/>
            </a:xfrm>
            <a:prstGeom prst="ellipse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５</a:t>
              </a:r>
            </a:p>
          </p:txBody>
        </p:sp>
      </p:grpSp>
      <p:grpSp>
        <p:nvGrpSpPr>
          <p:cNvPr id="66" name="グループ化 65"/>
          <p:cNvGrpSpPr/>
          <p:nvPr/>
        </p:nvGrpSpPr>
        <p:grpSpPr>
          <a:xfrm>
            <a:off x="281427" y="6853971"/>
            <a:ext cx="1952170" cy="2890922"/>
            <a:chOff x="226290" y="3944518"/>
            <a:chExt cx="1952170" cy="2890922"/>
          </a:xfrm>
        </p:grpSpPr>
        <p:grpSp>
          <p:nvGrpSpPr>
            <p:cNvPr id="67" name="グループ化 66"/>
            <p:cNvGrpSpPr/>
            <p:nvPr/>
          </p:nvGrpSpPr>
          <p:grpSpPr>
            <a:xfrm>
              <a:off x="226290" y="3944518"/>
              <a:ext cx="1790744" cy="307778"/>
              <a:chOff x="219976" y="4484843"/>
              <a:chExt cx="2021434" cy="289767"/>
            </a:xfrm>
          </p:grpSpPr>
          <p:grpSp>
            <p:nvGrpSpPr>
              <p:cNvPr id="74" name="グループ化 73"/>
              <p:cNvGrpSpPr/>
              <p:nvPr/>
            </p:nvGrpSpPr>
            <p:grpSpPr>
              <a:xfrm>
                <a:off x="289736" y="4510907"/>
                <a:ext cx="1951674" cy="246301"/>
                <a:chOff x="289736" y="4510907"/>
                <a:chExt cx="1951674" cy="246301"/>
              </a:xfrm>
            </p:grpSpPr>
            <p:sp>
              <p:nvSpPr>
                <p:cNvPr id="76" name="角丸四角形 75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" name="テキスト ボックス 76"/>
                <p:cNvSpPr txBox="1"/>
                <p:nvPr/>
              </p:nvSpPr>
              <p:spPr>
                <a:xfrm>
                  <a:off x="577025" y="4510907"/>
                  <a:ext cx="1664385" cy="2463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1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被</a:t>
                  </a:r>
                  <a:r>
                    <a:rPr kumimoji="1" lang="ja-JP" altLang="en-US" sz="11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保険者情報入力</a:t>
                  </a:r>
                  <a:endParaRPr kumimoji="1" lang="ja-JP" alt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78" name="楕円 77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75" name="テキスト ボックス 74"/>
              <p:cNvSpPr txBox="1"/>
              <p:nvPr/>
            </p:nvSpPr>
            <p:spPr>
              <a:xfrm>
                <a:off x="219976" y="4484843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４　</a:t>
                </a:r>
                <a:endParaRPr kumimoji="1" lang="ja-JP" altLang="en-US" sz="1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9" name="グループ化 68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70" name="テキスト ボックス 69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をご確認のうえ　　を押して次に進んでください</a:t>
                </a:r>
                <a:endParaRPr kumimoji="1" lang="ja-JP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1" name="楕円 70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endPara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2" name="楕円 71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</a:t>
                </a:r>
              </a:p>
            </p:txBody>
          </p:sp>
          <p:sp>
            <p:nvSpPr>
              <p:cNvPr id="73" name="楕円 72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３</a:t>
                </a:r>
                <a:endPara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05" name="グループ化 104"/>
          <p:cNvGrpSpPr/>
          <p:nvPr/>
        </p:nvGrpSpPr>
        <p:grpSpPr>
          <a:xfrm>
            <a:off x="2481689" y="6853956"/>
            <a:ext cx="1952170" cy="2890937"/>
            <a:chOff x="226290" y="3944503"/>
            <a:chExt cx="1952170" cy="2890937"/>
          </a:xfrm>
        </p:grpSpPr>
        <p:grpSp>
          <p:nvGrpSpPr>
            <p:cNvPr id="106" name="グループ化 105"/>
            <p:cNvGrpSpPr/>
            <p:nvPr/>
          </p:nvGrpSpPr>
          <p:grpSpPr>
            <a:xfrm>
              <a:off x="226290" y="3944503"/>
              <a:ext cx="1776134" cy="307777"/>
              <a:chOff x="219976" y="4484843"/>
              <a:chExt cx="2004941" cy="289767"/>
            </a:xfrm>
          </p:grpSpPr>
          <p:grpSp>
            <p:nvGrpSpPr>
              <p:cNvPr id="113" name="グループ化 112"/>
              <p:cNvGrpSpPr/>
              <p:nvPr/>
            </p:nvGrpSpPr>
            <p:grpSpPr>
              <a:xfrm>
                <a:off x="289736" y="4510915"/>
                <a:ext cx="1935181" cy="246302"/>
                <a:chOff x="289736" y="4510915"/>
                <a:chExt cx="1935181" cy="246302"/>
              </a:xfrm>
            </p:grpSpPr>
            <p:sp>
              <p:nvSpPr>
                <p:cNvPr id="115" name="角丸四角形 114"/>
                <p:cNvSpPr/>
                <p:nvPr/>
              </p:nvSpPr>
              <p:spPr>
                <a:xfrm>
                  <a:off x="372611" y="4519539"/>
                  <a:ext cx="1852306" cy="236654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6" name="テキスト ボックス 115"/>
                <p:cNvSpPr txBox="1"/>
                <p:nvPr/>
              </p:nvSpPr>
              <p:spPr>
                <a:xfrm>
                  <a:off x="593518" y="4510915"/>
                  <a:ext cx="1185528" cy="2463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1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プラン選択画面</a:t>
                  </a:r>
                  <a:endParaRPr kumimoji="1" lang="ja-JP" alt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117" name="楕円 116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14" name="テキスト ボックス 113"/>
              <p:cNvSpPr txBox="1"/>
              <p:nvPr/>
            </p:nvSpPr>
            <p:spPr>
              <a:xfrm>
                <a:off x="219976" y="4484843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５</a:t>
                </a:r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endParaRPr kumimoji="1" lang="ja-JP" altLang="en-US" sz="1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07" name="正方形/長方形 106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8" name="グループ化 107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109" name="テキスト ボックス 108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をご確認のうえ　　を押して次に進んでください</a:t>
                </a:r>
                <a:endParaRPr kumimoji="1" lang="ja-JP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10" name="楕円 109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endPara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11" name="楕円 110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</a:t>
                </a:r>
              </a:p>
            </p:txBody>
          </p:sp>
          <p:sp>
            <p:nvSpPr>
              <p:cNvPr id="112" name="楕円 111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３</a:t>
                </a:r>
                <a:endPara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133" name="正方形/長方形 132"/>
          <p:cNvSpPr/>
          <p:nvPr/>
        </p:nvSpPr>
        <p:spPr>
          <a:xfrm>
            <a:off x="2621748" y="6138462"/>
            <a:ext cx="1661955" cy="62522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8" name="グループ化 117"/>
          <p:cNvGrpSpPr/>
          <p:nvPr/>
        </p:nvGrpSpPr>
        <p:grpSpPr>
          <a:xfrm>
            <a:off x="4712016" y="6850038"/>
            <a:ext cx="1952170" cy="2890922"/>
            <a:chOff x="226290" y="3944518"/>
            <a:chExt cx="1952170" cy="2890922"/>
          </a:xfrm>
        </p:grpSpPr>
        <p:grpSp>
          <p:nvGrpSpPr>
            <p:cNvPr id="119" name="グループ化 118"/>
            <p:cNvGrpSpPr/>
            <p:nvPr/>
          </p:nvGrpSpPr>
          <p:grpSpPr>
            <a:xfrm>
              <a:off x="226290" y="3944518"/>
              <a:ext cx="1776134" cy="307778"/>
              <a:chOff x="219976" y="4484843"/>
              <a:chExt cx="2004942" cy="289767"/>
            </a:xfrm>
          </p:grpSpPr>
          <p:grpSp>
            <p:nvGrpSpPr>
              <p:cNvPr id="126" name="グループ化 125"/>
              <p:cNvGrpSpPr/>
              <p:nvPr/>
            </p:nvGrpSpPr>
            <p:grpSpPr>
              <a:xfrm>
                <a:off x="289736" y="4508531"/>
                <a:ext cx="1935182" cy="247669"/>
                <a:chOff x="289736" y="4508531"/>
                <a:chExt cx="1935182" cy="247669"/>
              </a:xfrm>
            </p:grpSpPr>
            <p:sp>
              <p:nvSpPr>
                <p:cNvPr id="128" name="角丸四角形 127"/>
                <p:cNvSpPr/>
                <p:nvPr/>
              </p:nvSpPr>
              <p:spPr>
                <a:xfrm>
                  <a:off x="372611" y="4519544"/>
                  <a:ext cx="1852307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9" name="テキスト ボックス 128"/>
                <p:cNvSpPr txBox="1"/>
                <p:nvPr/>
              </p:nvSpPr>
              <p:spPr>
                <a:xfrm>
                  <a:off x="577359" y="4508531"/>
                  <a:ext cx="1185528" cy="2463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1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告知画面入口</a:t>
                  </a:r>
                  <a:endParaRPr kumimoji="1" lang="ja-JP" alt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130" name="楕円 129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27" name="テキスト ボックス 126"/>
              <p:cNvSpPr txBox="1"/>
              <p:nvPr/>
            </p:nvSpPr>
            <p:spPr>
              <a:xfrm>
                <a:off x="219976" y="4484843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６</a:t>
                </a:r>
                <a:r>
                  <a:rPr kumimoji="1" lang="ja-JP" altLang="en-US" sz="14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endParaRPr kumimoji="1" lang="ja-JP" altLang="en-US" sz="1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20" name="正方形/長方形 119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1" name="グループ化 120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122" name="テキスト ボックス 121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をご確認のうえ　　を押して次に進んでください</a:t>
                </a:r>
                <a:endParaRPr kumimoji="1" lang="ja-JP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23" name="楕円 122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</a:t>
                </a:r>
                <a:endPara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24" name="楕円 123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</a:t>
                </a:r>
              </a:p>
            </p:txBody>
          </p:sp>
          <p:sp>
            <p:nvSpPr>
              <p:cNvPr id="125" name="楕円 124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３</a:t>
                </a:r>
                <a:endPara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38" name="グループ化 137"/>
          <p:cNvGrpSpPr/>
          <p:nvPr/>
        </p:nvGrpSpPr>
        <p:grpSpPr>
          <a:xfrm>
            <a:off x="2689463" y="6167734"/>
            <a:ext cx="1588614" cy="584775"/>
            <a:chOff x="2535080" y="6322010"/>
            <a:chExt cx="1588614" cy="584775"/>
          </a:xfrm>
        </p:grpSpPr>
        <p:sp>
          <p:nvSpPr>
            <p:cNvPr id="132" name="テキスト ボックス 131"/>
            <p:cNvSpPr txBox="1"/>
            <p:nvPr/>
          </p:nvSpPr>
          <p:spPr>
            <a:xfrm>
              <a:off x="2535080" y="6322010"/>
              <a:ext cx="15886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手続き完了後に、内容照会や訂正をする場合は「はい」をご選択の上、　　で指定した「ログイン</a:t>
              </a:r>
              <a:r>
                <a:rPr kumimoji="1" lang="en-US" altLang="ja-JP" sz="8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ID</a:t>
              </a:r>
              <a:r>
                <a:rPr kumimoji="1"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」「パスワード」でログインできます</a:t>
              </a:r>
              <a:endPara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137" name="グループ化 136"/>
            <p:cNvGrpSpPr/>
            <p:nvPr/>
          </p:nvGrpSpPr>
          <p:grpSpPr>
            <a:xfrm>
              <a:off x="2693441" y="6567248"/>
              <a:ext cx="365021" cy="200055"/>
              <a:chOff x="2693441" y="6567248"/>
              <a:chExt cx="365021" cy="200055"/>
            </a:xfrm>
          </p:grpSpPr>
          <p:sp>
            <p:nvSpPr>
              <p:cNvPr id="135" name="楕円 134"/>
              <p:cNvSpPr/>
              <p:nvPr/>
            </p:nvSpPr>
            <p:spPr>
              <a:xfrm>
                <a:off x="2776015" y="6605348"/>
                <a:ext cx="136730" cy="130731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9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36" name="テキスト ボックス 135"/>
              <p:cNvSpPr txBox="1"/>
              <p:nvPr/>
            </p:nvSpPr>
            <p:spPr>
              <a:xfrm>
                <a:off x="2693441" y="6567248"/>
                <a:ext cx="36502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700" b="1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20</a:t>
                </a:r>
                <a:endParaRPr kumimoji="1"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971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41628" y="83324"/>
            <a:ext cx="6581555" cy="9731236"/>
          </a:xfrm>
          <a:prstGeom prst="roundRect">
            <a:avLst>
              <a:gd name="adj" fmla="val 2011"/>
            </a:avLst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68B7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565386" y="3594693"/>
            <a:ext cx="1778322" cy="2908565"/>
            <a:chOff x="2565386" y="3797893"/>
            <a:chExt cx="1778322" cy="2908565"/>
          </a:xfrm>
        </p:grpSpPr>
        <p:sp>
          <p:nvSpPr>
            <p:cNvPr id="26" name="正方形/長方形 25"/>
            <p:cNvSpPr/>
            <p:nvPr/>
          </p:nvSpPr>
          <p:spPr>
            <a:xfrm>
              <a:off x="2651654" y="4201710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2565386" y="3797893"/>
              <a:ext cx="1684554" cy="307777"/>
              <a:chOff x="200788" y="4484185"/>
              <a:chExt cx="1901565" cy="289767"/>
            </a:xfrm>
          </p:grpSpPr>
          <p:grpSp>
            <p:nvGrpSpPr>
              <p:cNvPr id="29" name="グループ化 28"/>
              <p:cNvGrpSpPr/>
              <p:nvPr/>
            </p:nvGrpSpPr>
            <p:grpSpPr>
              <a:xfrm>
                <a:off x="289736" y="4519219"/>
                <a:ext cx="1812617" cy="246301"/>
                <a:chOff x="289736" y="4519219"/>
                <a:chExt cx="1812617" cy="246301"/>
              </a:xfrm>
            </p:grpSpPr>
            <p:sp>
              <p:nvSpPr>
                <p:cNvPr id="31" name="角丸四角形 30"/>
                <p:cNvSpPr/>
                <p:nvPr/>
              </p:nvSpPr>
              <p:spPr>
                <a:xfrm>
                  <a:off x="372611" y="4519544"/>
                  <a:ext cx="1729742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32" name="テキスト ボックス 31"/>
                <p:cNvSpPr txBox="1"/>
                <p:nvPr/>
              </p:nvSpPr>
              <p:spPr>
                <a:xfrm>
                  <a:off x="561509" y="4519219"/>
                  <a:ext cx="1380364" cy="2463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ポップアップ画面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33" name="楕円 32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30" name="テキスト ボックス 29"/>
              <p:cNvSpPr txBox="1"/>
              <p:nvPr/>
            </p:nvSpPr>
            <p:spPr>
              <a:xfrm>
                <a:off x="200788" y="4484185"/>
                <a:ext cx="753654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4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r>
                  <a:rPr kumimoji="1" lang="en-US" altLang="ja-JP" sz="14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grpSp>
          <p:nvGrpSpPr>
            <p:cNvPr id="54" name="グループ化 53"/>
            <p:cNvGrpSpPr/>
            <p:nvPr/>
          </p:nvGrpSpPr>
          <p:grpSpPr>
            <a:xfrm>
              <a:off x="2651654" y="6275571"/>
              <a:ext cx="1692054" cy="430887"/>
              <a:chOff x="2576996" y="6400586"/>
              <a:chExt cx="1692054" cy="430887"/>
            </a:xfrm>
          </p:grpSpPr>
          <p:sp>
            <p:nvSpPr>
              <p:cNvPr id="45" name="テキスト ボックス 44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1" name="楕円 50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2" name="楕円 51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53" name="楕円 52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65" name="グループ化 64"/>
          <p:cNvGrpSpPr/>
          <p:nvPr/>
        </p:nvGrpSpPr>
        <p:grpSpPr>
          <a:xfrm>
            <a:off x="252082" y="3623896"/>
            <a:ext cx="1972590" cy="2882289"/>
            <a:chOff x="205870" y="3953151"/>
            <a:chExt cx="1972590" cy="2882289"/>
          </a:xfrm>
        </p:grpSpPr>
        <p:grpSp>
          <p:nvGrpSpPr>
            <p:cNvPr id="24" name="グループ化 23"/>
            <p:cNvGrpSpPr/>
            <p:nvPr/>
          </p:nvGrpSpPr>
          <p:grpSpPr>
            <a:xfrm>
              <a:off x="205870" y="3953151"/>
              <a:ext cx="1796553" cy="307777"/>
              <a:chOff x="196925" y="4492986"/>
              <a:chExt cx="2027992" cy="289767"/>
            </a:xfrm>
          </p:grpSpPr>
          <p:grpSp>
            <p:nvGrpSpPr>
              <p:cNvPr id="22" name="グループ化 21"/>
              <p:cNvGrpSpPr/>
              <p:nvPr/>
            </p:nvGrpSpPr>
            <p:grpSpPr>
              <a:xfrm>
                <a:off x="289736" y="4513006"/>
                <a:ext cx="1935181" cy="261610"/>
                <a:chOff x="289736" y="4513006"/>
                <a:chExt cx="1935181" cy="261610"/>
              </a:xfrm>
            </p:grpSpPr>
            <p:sp>
              <p:nvSpPr>
                <p:cNvPr id="19" name="角丸四角形 18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20" name="テキスト ボックス 19"/>
                <p:cNvSpPr txBox="1"/>
                <p:nvPr/>
              </p:nvSpPr>
              <p:spPr>
                <a:xfrm>
                  <a:off x="572279" y="4513006"/>
                  <a:ext cx="1185528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トップ画面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21" name="楕円 20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23" name="テキスト ボックス 22"/>
              <p:cNvSpPr txBox="1"/>
              <p:nvPr/>
            </p:nvSpPr>
            <p:spPr>
              <a:xfrm>
                <a:off x="196925" y="4492986"/>
                <a:ext cx="615325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400" b="1" noProof="0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r>
                  <a:rPr kumimoji="1" lang="en-US" altLang="ja-JP" sz="1400" b="1" noProof="0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0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25" name="正方形/長方形 24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55" name="グループ化 54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56" name="テキスト ボックス 55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7" name="楕円 56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8" name="楕円 57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59" name="楕円 58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13" name="グループ化 12"/>
          <p:cNvGrpSpPr/>
          <p:nvPr/>
        </p:nvGrpSpPr>
        <p:grpSpPr>
          <a:xfrm>
            <a:off x="4682702" y="3591196"/>
            <a:ext cx="1887159" cy="2908297"/>
            <a:chOff x="4671376" y="3793822"/>
            <a:chExt cx="1887159" cy="2908297"/>
          </a:xfrm>
        </p:grpSpPr>
        <p:sp>
          <p:nvSpPr>
            <p:cNvPr id="27" name="正方形/長方形 26"/>
            <p:cNvSpPr/>
            <p:nvPr/>
          </p:nvSpPr>
          <p:spPr>
            <a:xfrm>
              <a:off x="4843953" y="4203367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34" name="グループ化 33"/>
            <p:cNvGrpSpPr/>
            <p:nvPr/>
          </p:nvGrpSpPr>
          <p:grpSpPr>
            <a:xfrm>
              <a:off x="4671376" y="3793822"/>
              <a:ext cx="1874522" cy="455263"/>
              <a:chOff x="219055" y="4488011"/>
              <a:chExt cx="1763988" cy="428622"/>
            </a:xfrm>
          </p:grpSpPr>
          <p:grpSp>
            <p:nvGrpSpPr>
              <p:cNvPr id="35" name="グループ化 34"/>
              <p:cNvGrpSpPr/>
              <p:nvPr/>
            </p:nvGrpSpPr>
            <p:grpSpPr>
              <a:xfrm>
                <a:off x="289737" y="4510959"/>
                <a:ext cx="1693306" cy="405674"/>
                <a:chOff x="289737" y="4510959"/>
                <a:chExt cx="1693306" cy="405674"/>
              </a:xfrm>
            </p:grpSpPr>
            <p:sp>
              <p:nvSpPr>
                <p:cNvPr id="37" name="角丸四角形 36"/>
                <p:cNvSpPr/>
                <p:nvPr/>
              </p:nvSpPr>
              <p:spPr>
                <a:xfrm>
                  <a:off x="372611" y="4519544"/>
                  <a:ext cx="1507362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38" name="テキスト ボックス 37"/>
                <p:cNvSpPr txBox="1"/>
                <p:nvPr/>
              </p:nvSpPr>
              <p:spPr>
                <a:xfrm>
                  <a:off x="602679" y="4510959"/>
                  <a:ext cx="1380364" cy="405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被</a:t>
                  </a: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保険者追加画面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39" name="楕円 38"/>
                <p:cNvSpPr/>
                <p:nvPr/>
              </p:nvSpPr>
              <p:spPr>
                <a:xfrm>
                  <a:off x="289737" y="4523714"/>
                  <a:ext cx="257628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36" name="テキスト ボックス 35"/>
              <p:cNvSpPr txBox="1"/>
              <p:nvPr/>
            </p:nvSpPr>
            <p:spPr>
              <a:xfrm>
                <a:off x="219055" y="4488011"/>
                <a:ext cx="471691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4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r>
                  <a:rPr kumimoji="1" lang="en-US" altLang="ja-JP" sz="14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2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grpSp>
          <p:nvGrpSpPr>
            <p:cNvPr id="60" name="グループ化 59"/>
            <p:cNvGrpSpPr/>
            <p:nvPr/>
          </p:nvGrpSpPr>
          <p:grpSpPr>
            <a:xfrm>
              <a:off x="4866481" y="6271232"/>
              <a:ext cx="1692054" cy="430887"/>
              <a:chOff x="2576996" y="6400586"/>
              <a:chExt cx="1692054" cy="430887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2" name="楕円 61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3" name="楕円 62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64" name="楕円 63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281427" y="6853971"/>
            <a:ext cx="1952170" cy="2890922"/>
            <a:chOff x="226290" y="3944518"/>
            <a:chExt cx="1952170" cy="2890922"/>
          </a:xfrm>
        </p:grpSpPr>
        <p:grpSp>
          <p:nvGrpSpPr>
            <p:cNvPr id="67" name="グループ化 66"/>
            <p:cNvGrpSpPr/>
            <p:nvPr/>
          </p:nvGrpSpPr>
          <p:grpSpPr>
            <a:xfrm>
              <a:off x="226290" y="3944518"/>
              <a:ext cx="1776133" cy="307778"/>
              <a:chOff x="219976" y="4484843"/>
              <a:chExt cx="2004941" cy="289767"/>
            </a:xfrm>
          </p:grpSpPr>
          <p:grpSp>
            <p:nvGrpSpPr>
              <p:cNvPr id="74" name="グループ化 73"/>
              <p:cNvGrpSpPr/>
              <p:nvPr/>
            </p:nvGrpSpPr>
            <p:grpSpPr>
              <a:xfrm>
                <a:off x="289736" y="4510907"/>
                <a:ext cx="1935181" cy="261610"/>
                <a:chOff x="289736" y="4510907"/>
                <a:chExt cx="1935181" cy="261610"/>
              </a:xfrm>
            </p:grpSpPr>
            <p:sp>
              <p:nvSpPr>
                <p:cNvPr id="76" name="角丸四角形 75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77" name="テキスト ボックス 76"/>
                <p:cNvSpPr txBox="1"/>
                <p:nvPr/>
              </p:nvSpPr>
              <p:spPr>
                <a:xfrm>
                  <a:off x="577025" y="4510907"/>
                  <a:ext cx="1185528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トップ画面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78" name="楕円 77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75" name="テキスト ボックス 74"/>
              <p:cNvSpPr txBox="1"/>
              <p:nvPr/>
            </p:nvSpPr>
            <p:spPr>
              <a:xfrm>
                <a:off x="219976" y="4484843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４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69" name="グループ化 68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70" name="テキスト ボックス 69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71" name="楕円 70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72" name="楕円 71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73" name="楕円 72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105" name="グループ化 104"/>
          <p:cNvGrpSpPr/>
          <p:nvPr/>
        </p:nvGrpSpPr>
        <p:grpSpPr>
          <a:xfrm>
            <a:off x="2481689" y="6853956"/>
            <a:ext cx="1952170" cy="2890937"/>
            <a:chOff x="226290" y="3944503"/>
            <a:chExt cx="1952170" cy="2890937"/>
          </a:xfrm>
        </p:grpSpPr>
        <p:grpSp>
          <p:nvGrpSpPr>
            <p:cNvPr id="106" name="グループ化 105"/>
            <p:cNvGrpSpPr/>
            <p:nvPr/>
          </p:nvGrpSpPr>
          <p:grpSpPr>
            <a:xfrm>
              <a:off x="226290" y="3944503"/>
              <a:ext cx="1776134" cy="307777"/>
              <a:chOff x="219976" y="4484843"/>
              <a:chExt cx="2004941" cy="289767"/>
            </a:xfrm>
          </p:grpSpPr>
          <p:grpSp>
            <p:nvGrpSpPr>
              <p:cNvPr id="113" name="グループ化 112"/>
              <p:cNvGrpSpPr/>
              <p:nvPr/>
            </p:nvGrpSpPr>
            <p:grpSpPr>
              <a:xfrm>
                <a:off x="289736" y="4510915"/>
                <a:ext cx="1935181" cy="261610"/>
                <a:chOff x="289736" y="4510915"/>
                <a:chExt cx="1935181" cy="261610"/>
              </a:xfrm>
            </p:grpSpPr>
            <p:sp>
              <p:nvSpPr>
                <p:cNvPr id="115" name="角丸四角形 114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116" name="テキスト ボックス 115"/>
                <p:cNvSpPr txBox="1"/>
                <p:nvPr/>
              </p:nvSpPr>
              <p:spPr>
                <a:xfrm>
                  <a:off x="593518" y="4510915"/>
                  <a:ext cx="1185528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トップ画面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117" name="楕円 116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114" name="テキスト ボックス 113"/>
              <p:cNvSpPr txBox="1"/>
              <p:nvPr/>
            </p:nvSpPr>
            <p:spPr>
              <a:xfrm>
                <a:off x="219976" y="4484843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５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107" name="正方形/長方形 106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108" name="グループ化 107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109" name="テキスト ボックス 108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10" name="楕円 109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11" name="楕円 110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112" name="楕円 111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118" name="グループ化 117"/>
          <p:cNvGrpSpPr/>
          <p:nvPr/>
        </p:nvGrpSpPr>
        <p:grpSpPr>
          <a:xfrm>
            <a:off x="4712016" y="6850038"/>
            <a:ext cx="1952170" cy="2890922"/>
            <a:chOff x="226290" y="3944518"/>
            <a:chExt cx="1952170" cy="2890922"/>
          </a:xfrm>
        </p:grpSpPr>
        <p:grpSp>
          <p:nvGrpSpPr>
            <p:cNvPr id="119" name="グループ化 118"/>
            <p:cNvGrpSpPr/>
            <p:nvPr/>
          </p:nvGrpSpPr>
          <p:grpSpPr>
            <a:xfrm>
              <a:off x="226290" y="3944518"/>
              <a:ext cx="1776134" cy="307778"/>
              <a:chOff x="219976" y="4484843"/>
              <a:chExt cx="2004942" cy="289767"/>
            </a:xfrm>
          </p:grpSpPr>
          <p:grpSp>
            <p:nvGrpSpPr>
              <p:cNvPr id="126" name="グループ化 125"/>
              <p:cNvGrpSpPr/>
              <p:nvPr/>
            </p:nvGrpSpPr>
            <p:grpSpPr>
              <a:xfrm>
                <a:off x="289736" y="4508531"/>
                <a:ext cx="1935182" cy="261610"/>
                <a:chOff x="289736" y="4508531"/>
                <a:chExt cx="1935182" cy="261610"/>
              </a:xfrm>
            </p:grpSpPr>
            <p:sp>
              <p:nvSpPr>
                <p:cNvPr id="128" name="角丸四角形 127"/>
                <p:cNvSpPr/>
                <p:nvPr/>
              </p:nvSpPr>
              <p:spPr>
                <a:xfrm>
                  <a:off x="372611" y="4519544"/>
                  <a:ext cx="1852307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129" name="テキスト ボックス 128"/>
                <p:cNvSpPr txBox="1"/>
                <p:nvPr/>
              </p:nvSpPr>
              <p:spPr>
                <a:xfrm>
                  <a:off x="577359" y="4508531"/>
                  <a:ext cx="1185528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トップ画面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130" name="楕円 129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127" name="テキスト ボックス 126"/>
              <p:cNvSpPr txBox="1"/>
              <p:nvPr/>
            </p:nvSpPr>
            <p:spPr>
              <a:xfrm>
                <a:off x="219976" y="4484843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６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120" name="正方形/長方形 119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121" name="グループ化 120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122" name="テキスト ボックス 121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23" name="楕円 122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24" name="楕円 123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125" name="楕円 124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94" name="グループ化 93"/>
          <p:cNvGrpSpPr/>
          <p:nvPr/>
        </p:nvGrpSpPr>
        <p:grpSpPr>
          <a:xfrm>
            <a:off x="291492" y="268021"/>
            <a:ext cx="1942109" cy="2882289"/>
            <a:chOff x="236351" y="3953151"/>
            <a:chExt cx="1942109" cy="2882289"/>
          </a:xfrm>
        </p:grpSpPr>
        <p:grpSp>
          <p:nvGrpSpPr>
            <p:cNvPr id="95" name="グループ化 94"/>
            <p:cNvGrpSpPr/>
            <p:nvPr/>
          </p:nvGrpSpPr>
          <p:grpSpPr>
            <a:xfrm>
              <a:off x="236351" y="3953151"/>
              <a:ext cx="1766072" cy="307777"/>
              <a:chOff x="231333" y="4492986"/>
              <a:chExt cx="1993584" cy="289767"/>
            </a:xfrm>
          </p:grpSpPr>
          <p:grpSp>
            <p:nvGrpSpPr>
              <p:cNvPr id="102" name="グループ化 101"/>
              <p:cNvGrpSpPr/>
              <p:nvPr/>
            </p:nvGrpSpPr>
            <p:grpSpPr>
              <a:xfrm>
                <a:off x="289736" y="4513006"/>
                <a:ext cx="1935181" cy="246302"/>
                <a:chOff x="289736" y="4513006"/>
                <a:chExt cx="1935181" cy="246302"/>
              </a:xfrm>
            </p:grpSpPr>
            <p:sp>
              <p:nvSpPr>
                <p:cNvPr id="104" name="角丸四角形 103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131" name="テキスト ボックス 130"/>
                <p:cNvSpPr txBox="1"/>
                <p:nvPr/>
              </p:nvSpPr>
              <p:spPr>
                <a:xfrm>
                  <a:off x="572279" y="4513006"/>
                  <a:ext cx="1185528" cy="2463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dirty="0" smtClean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告知画面詳細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132" name="楕円 131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103" name="テキスト ボックス 102"/>
              <p:cNvSpPr txBox="1"/>
              <p:nvPr/>
            </p:nvSpPr>
            <p:spPr>
              <a:xfrm>
                <a:off x="231333" y="4492986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７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97" name="グループ化 96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98" name="テキスト ボックス 97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99" name="楕円 98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00" name="楕円 99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101" name="楕円 100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133" name="グループ化 132"/>
          <p:cNvGrpSpPr/>
          <p:nvPr/>
        </p:nvGrpSpPr>
        <p:grpSpPr>
          <a:xfrm>
            <a:off x="2481670" y="268021"/>
            <a:ext cx="1942109" cy="2882289"/>
            <a:chOff x="236351" y="3953151"/>
            <a:chExt cx="1942109" cy="2882289"/>
          </a:xfrm>
        </p:grpSpPr>
        <p:grpSp>
          <p:nvGrpSpPr>
            <p:cNvPr id="134" name="グループ化 133"/>
            <p:cNvGrpSpPr/>
            <p:nvPr/>
          </p:nvGrpSpPr>
          <p:grpSpPr>
            <a:xfrm>
              <a:off x="236351" y="3953151"/>
              <a:ext cx="1916707" cy="307777"/>
              <a:chOff x="231333" y="4492986"/>
              <a:chExt cx="2163624" cy="289767"/>
            </a:xfrm>
          </p:grpSpPr>
          <p:grpSp>
            <p:nvGrpSpPr>
              <p:cNvPr id="141" name="グループ化 140"/>
              <p:cNvGrpSpPr/>
              <p:nvPr/>
            </p:nvGrpSpPr>
            <p:grpSpPr>
              <a:xfrm>
                <a:off x="289736" y="4513006"/>
                <a:ext cx="2105221" cy="246302"/>
                <a:chOff x="289736" y="4513006"/>
                <a:chExt cx="2105221" cy="246302"/>
              </a:xfrm>
            </p:grpSpPr>
            <p:sp>
              <p:nvSpPr>
                <p:cNvPr id="143" name="角丸四角形 142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144" name="テキスト ボックス 143"/>
                <p:cNvSpPr txBox="1"/>
                <p:nvPr/>
              </p:nvSpPr>
              <p:spPr>
                <a:xfrm>
                  <a:off x="572279" y="4513006"/>
                  <a:ext cx="1822678" cy="2463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dirty="0" smtClean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補償内容確認画面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145" name="楕円 144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142" name="テキスト ボックス 141"/>
              <p:cNvSpPr txBox="1"/>
              <p:nvPr/>
            </p:nvSpPr>
            <p:spPr>
              <a:xfrm>
                <a:off x="231333" y="4492986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８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136" name="グループ化 135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137" name="テキスト ボックス 136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38" name="楕円 137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39" name="楕円 138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140" name="楕円 139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  <p:grpSp>
        <p:nvGrpSpPr>
          <p:cNvPr id="146" name="グループ化 145"/>
          <p:cNvGrpSpPr/>
          <p:nvPr/>
        </p:nvGrpSpPr>
        <p:grpSpPr>
          <a:xfrm>
            <a:off x="4687904" y="277651"/>
            <a:ext cx="1942109" cy="2882289"/>
            <a:chOff x="236351" y="3953151"/>
            <a:chExt cx="1942109" cy="2882289"/>
          </a:xfrm>
        </p:grpSpPr>
        <p:grpSp>
          <p:nvGrpSpPr>
            <p:cNvPr id="147" name="グループ化 146"/>
            <p:cNvGrpSpPr/>
            <p:nvPr/>
          </p:nvGrpSpPr>
          <p:grpSpPr>
            <a:xfrm>
              <a:off x="236351" y="3953151"/>
              <a:ext cx="1766072" cy="307777"/>
              <a:chOff x="231333" y="4492986"/>
              <a:chExt cx="1993584" cy="289767"/>
            </a:xfrm>
          </p:grpSpPr>
          <p:grpSp>
            <p:nvGrpSpPr>
              <p:cNvPr id="154" name="グループ化 153"/>
              <p:cNvGrpSpPr/>
              <p:nvPr/>
            </p:nvGrpSpPr>
            <p:grpSpPr>
              <a:xfrm>
                <a:off x="289736" y="4513006"/>
                <a:ext cx="1935181" cy="261610"/>
                <a:chOff x="289736" y="4513006"/>
                <a:chExt cx="1935181" cy="261610"/>
              </a:xfrm>
            </p:grpSpPr>
            <p:sp>
              <p:nvSpPr>
                <p:cNvPr id="156" name="角丸四角形 155"/>
                <p:cNvSpPr/>
                <p:nvPr/>
              </p:nvSpPr>
              <p:spPr>
                <a:xfrm>
                  <a:off x="372611" y="4519544"/>
                  <a:ext cx="1852306" cy="236655"/>
                </a:xfrm>
                <a:prstGeom prst="round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157" name="テキスト ボックス 156"/>
                <p:cNvSpPr txBox="1"/>
                <p:nvPr/>
              </p:nvSpPr>
              <p:spPr>
                <a:xfrm>
                  <a:off x="572279" y="4513006"/>
                  <a:ext cx="1185528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1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rPr>
                    <a:t>トップ画面</a:t>
                  </a:r>
                  <a:endPara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endParaRPr>
                </a:p>
              </p:txBody>
            </p:sp>
            <p:sp>
              <p:nvSpPr>
                <p:cNvPr id="158" name="楕円 157"/>
                <p:cNvSpPr/>
                <p:nvPr/>
              </p:nvSpPr>
              <p:spPr>
                <a:xfrm>
                  <a:off x="289736" y="4523714"/>
                  <a:ext cx="287289" cy="232486"/>
                </a:xfrm>
                <a:prstGeom prst="ellipse">
                  <a:avLst/>
                </a:prstGeom>
                <a:solidFill>
                  <a:srgbClr val="00A49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155" name="テキスト ボックス 154"/>
              <p:cNvSpPr txBox="1"/>
              <p:nvPr/>
            </p:nvSpPr>
            <p:spPr>
              <a:xfrm>
                <a:off x="231333" y="4492986"/>
                <a:ext cx="405557" cy="289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９</a:t>
                </a:r>
                <a:r>
                  <a:rPr kumimoji="1" lang="ja-JP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</a:t>
                </a:r>
                <a:endPara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148" name="正方形/長方形 147"/>
            <p:cNvSpPr/>
            <p:nvPr/>
          </p:nvSpPr>
          <p:spPr>
            <a:xfrm>
              <a:off x="392231" y="4330692"/>
              <a:ext cx="1610192" cy="2058529"/>
            </a:xfrm>
            <a:prstGeom prst="rect">
              <a:avLst/>
            </a:prstGeom>
            <a:noFill/>
            <a:ln>
              <a:solidFill>
                <a:srgbClr val="00A49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149" name="グループ化 148"/>
            <p:cNvGrpSpPr/>
            <p:nvPr/>
          </p:nvGrpSpPr>
          <p:grpSpPr>
            <a:xfrm>
              <a:off x="486406" y="6404553"/>
              <a:ext cx="1692054" cy="430887"/>
              <a:chOff x="2576996" y="6400586"/>
              <a:chExt cx="1692054" cy="430887"/>
            </a:xfrm>
          </p:grpSpPr>
          <p:sp>
            <p:nvSpPr>
              <p:cNvPr id="150" name="テキスト ボックス 149"/>
              <p:cNvSpPr txBox="1"/>
              <p:nvPr/>
            </p:nvSpPr>
            <p:spPr>
              <a:xfrm>
                <a:off x="2585960" y="6400586"/>
                <a:ext cx="16830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　　　をご確認のうえ　　を押して次に進んでください</a:t>
                </a:r>
                <a:endPara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51" name="楕円 150"/>
              <p:cNvSpPr/>
              <p:nvPr/>
            </p:nvSpPr>
            <p:spPr>
              <a:xfrm>
                <a:off x="2576996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１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152" name="楕円 151"/>
              <p:cNvSpPr/>
              <p:nvPr/>
            </p:nvSpPr>
            <p:spPr>
              <a:xfrm>
                <a:off x="2762831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２</a:t>
                </a:r>
              </a:p>
            </p:txBody>
          </p:sp>
          <p:sp>
            <p:nvSpPr>
              <p:cNvPr id="153" name="楕円 152"/>
              <p:cNvSpPr/>
              <p:nvPr/>
            </p:nvSpPr>
            <p:spPr>
              <a:xfrm>
                <a:off x="3777743" y="6451364"/>
                <a:ext cx="160948" cy="156572"/>
              </a:xfrm>
              <a:prstGeom prst="ellipse">
                <a:avLst/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7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３</a:t>
                </a:r>
                <a:endParaRPr kumimoji="1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210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10228</TotalTime>
  <Words>467</Words>
  <Application>Microsoft Office PowerPoint</Application>
  <PresentationFormat>A4 210 x 297 mm</PresentationFormat>
  <Paragraphs>103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游ゴシック</vt:lpstr>
      <vt:lpstr>游ゴシック Light</vt:lpstr>
      <vt:lpstr>Arial</vt:lpstr>
      <vt:lpstr>Calibri</vt:lpstr>
      <vt:lpstr>Calibri Light</vt:lpstr>
      <vt:lpstr>Century Gothic</vt:lpstr>
      <vt:lpstr>Wingdings</vt:lpstr>
      <vt:lpstr>Office テーマ</vt:lpstr>
      <vt:lpstr>PowerPoint プレゼンテーション</vt:lpstr>
      <vt:lpstr>PowerPoint プレゼンテーション</vt:lpstr>
    </vt:vector>
  </TitlesOfParts>
  <Company>日本調剤株式会社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福田 成太郎</dc:creator>
  <cp:lastModifiedBy>松野　愛沙</cp:lastModifiedBy>
  <cp:revision>227</cp:revision>
  <dcterms:created xsi:type="dcterms:W3CDTF">2022-05-10T08:56:08Z</dcterms:created>
  <dcterms:modified xsi:type="dcterms:W3CDTF">2025-02-14T06:37:54Z</dcterms:modified>
</cp:coreProperties>
</file>